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65" r:id="rId2"/>
    <p:sldId id="264" r:id="rId3"/>
    <p:sldId id="257" r:id="rId4"/>
    <p:sldId id="258" r:id="rId5"/>
    <p:sldId id="259" r:id="rId6"/>
    <p:sldId id="260" r:id="rId7"/>
    <p:sldId id="263" r:id="rId8"/>
    <p:sldId id="266"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0108" autoAdjust="0"/>
  </p:normalViewPr>
  <p:slideViewPr>
    <p:cSldViewPr>
      <p:cViewPr>
        <p:scale>
          <a:sx n="64" d="100"/>
          <a:sy n="64" d="100"/>
        </p:scale>
        <p:origin x="-156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E6AB1A-5BD3-422F-9B02-9DDAE23A582C}" type="datetimeFigureOut">
              <a:rPr lang="en-US" smtClean="0"/>
              <a:t>1/11/2019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05A6A4-66E9-4650-885B-BDE1553551A8}" type="slidenum">
              <a:rPr lang="en-US" smtClean="0"/>
              <a:t>‹#›</a:t>
            </a:fld>
            <a:endParaRPr lang="en-US" dirty="0"/>
          </a:p>
        </p:txBody>
      </p:sp>
    </p:spTree>
    <p:extLst>
      <p:ext uri="{BB962C8B-B14F-4D97-AF65-F5344CB8AC3E}">
        <p14:creationId xmlns:p14="http://schemas.microsoft.com/office/powerpoint/2010/main" val="464547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presentation</a:t>
            </a:r>
            <a:r>
              <a:rPr lang="en-US" baseline="0" dirty="0" smtClean="0">
                <a:latin typeface="Times New Roman" pitchFamily="18" charset="0"/>
                <a:cs typeface="Times New Roman" pitchFamily="18" charset="0"/>
              </a:rPr>
              <a:t> </a:t>
            </a:r>
            <a:r>
              <a:rPr lang="en-US" sz="1200" b="0" i="0" kern="1200" baseline="0" dirty="0" smtClean="0">
                <a:solidFill>
                  <a:schemeClr val="tx1"/>
                </a:solidFill>
                <a:effectLst/>
                <a:latin typeface="Times New Roman" pitchFamily="18" charset="0"/>
                <a:ea typeface="+mn-ea"/>
                <a:cs typeface="Times New Roman" pitchFamily="18" charset="0"/>
              </a:rPr>
              <a:t>d</a:t>
            </a:r>
            <a:r>
              <a:rPr lang="en-US" sz="1200" b="0" i="0" kern="1200" dirty="0" smtClean="0">
                <a:solidFill>
                  <a:schemeClr val="tx1"/>
                </a:solidFill>
                <a:effectLst/>
                <a:latin typeface="Times New Roman" pitchFamily="18" charset="0"/>
                <a:ea typeface="+mn-ea"/>
                <a:cs typeface="Times New Roman" pitchFamily="18" charset="0"/>
              </a:rPr>
              <a:t>escribe my job as health promotion specialist and what my role in the company is, explain the needs assessment I conducted and what the results indicated (from provided results)</a:t>
            </a:r>
            <a:r>
              <a:rPr lang="en-US" sz="1200" b="0" i="0" kern="1200" baseline="0" dirty="0" smtClean="0">
                <a:solidFill>
                  <a:schemeClr val="tx1"/>
                </a:solidFill>
                <a:effectLst/>
                <a:latin typeface="Times New Roman" pitchFamily="18" charset="0"/>
                <a:ea typeface="+mn-ea"/>
                <a:cs typeface="Times New Roman" pitchFamily="18" charset="0"/>
              </a:rPr>
              <a:t> and s</a:t>
            </a:r>
            <a:r>
              <a:rPr lang="en-US" sz="1200" b="0" i="0" kern="1200" dirty="0" smtClean="0">
                <a:solidFill>
                  <a:schemeClr val="tx1"/>
                </a:solidFill>
                <a:effectLst/>
                <a:latin typeface="Times New Roman" pitchFamily="18" charset="0"/>
                <a:ea typeface="+mn-ea"/>
                <a:cs typeface="Times New Roman" pitchFamily="18" charset="0"/>
              </a:rPr>
              <a:t>ummarize the key points of my plan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F05A6A4-66E9-4650-885B-BDE1553551A8}" type="slidenum">
              <a:rPr lang="en-US" smtClean="0"/>
              <a:t>1</a:t>
            </a:fld>
            <a:endParaRPr lang="en-US" dirty="0"/>
          </a:p>
        </p:txBody>
      </p:sp>
    </p:spTree>
    <p:extLst>
      <p:ext uri="{BB962C8B-B14F-4D97-AF65-F5344CB8AC3E}">
        <p14:creationId xmlns:p14="http://schemas.microsoft.com/office/powerpoint/2010/main" val="924175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From assessment and analysis it was found </a:t>
            </a:r>
            <a:r>
              <a:rPr lang="en-US" dirty="0" smtClean="0">
                <a:latin typeface="Times New Roman" pitchFamily="18" charset="0"/>
                <a:cs typeface="Times New Roman" pitchFamily="18" charset="0"/>
              </a:rPr>
              <a:t>that</a:t>
            </a:r>
            <a:r>
              <a:rPr lang="en-US" baseline="0" dirty="0" smtClean="0">
                <a:latin typeface="Times New Roman" pitchFamily="18" charset="0"/>
                <a:cs typeface="Times New Roman" pitchFamily="18" charset="0"/>
              </a:rPr>
              <a:t> w</a:t>
            </a:r>
            <a:r>
              <a:rPr lang="en-US" dirty="0" smtClean="0">
                <a:latin typeface="Times New Roman" pitchFamily="18" charset="0"/>
                <a:cs typeface="Times New Roman" pitchFamily="18" charset="0"/>
              </a:rPr>
              <a:t>orkers </a:t>
            </a:r>
            <a:r>
              <a:rPr lang="en-US" dirty="0" smtClean="0">
                <a:latin typeface="Times New Roman" pitchFamily="18" charset="0"/>
                <a:cs typeface="Times New Roman" pitchFamily="18" charset="0"/>
              </a:rPr>
              <a:t>are often affected by farm chemicals during harvesting of fruits on the </a:t>
            </a:r>
            <a:r>
              <a:rPr lang="en-US" dirty="0" smtClean="0">
                <a:latin typeface="Times New Roman" pitchFamily="18" charset="0"/>
                <a:cs typeface="Times New Roman" pitchFamily="18" charset="0"/>
              </a:rPr>
              <a:t>land.</a:t>
            </a:r>
            <a:r>
              <a:rPr lang="en-US" baseline="0" dirty="0" smtClean="0">
                <a:latin typeface="Times New Roman" pitchFamily="18" charset="0"/>
                <a:cs typeface="Times New Roman" pitchFamily="18" charset="0"/>
              </a:rPr>
              <a:t> Also, a</a:t>
            </a:r>
            <a:r>
              <a:rPr lang="en-US" dirty="0" smtClean="0">
                <a:latin typeface="Times New Roman" pitchFamily="18" charset="0"/>
                <a:cs typeface="Times New Roman" pitchFamily="18" charset="0"/>
              </a:rPr>
              <a:t>ir </a:t>
            </a:r>
            <a:r>
              <a:rPr lang="en-US" dirty="0" smtClean="0">
                <a:latin typeface="Times New Roman" pitchFamily="18" charset="0"/>
                <a:cs typeface="Times New Roman" pitchFamily="18" charset="0"/>
              </a:rPr>
              <a:t>and noise pollution is experienced during processing </a:t>
            </a:r>
            <a:r>
              <a:rPr lang="en-US" dirty="0" smtClean="0">
                <a:latin typeface="Times New Roman" pitchFamily="18" charset="0"/>
                <a:cs typeface="Times New Roman" pitchFamily="18" charset="0"/>
              </a:rPr>
              <a:t>activities, from</a:t>
            </a:r>
            <a:r>
              <a:rPr lang="en-US" baseline="0" dirty="0" smtClean="0">
                <a:latin typeface="Times New Roman" pitchFamily="18" charset="0"/>
                <a:cs typeface="Times New Roman" pitchFamily="18" charset="0"/>
              </a:rPr>
              <a:t> </a:t>
            </a:r>
            <a:r>
              <a:rPr lang="en-US" baseline="0" dirty="0" smtClean="0">
                <a:latin typeface="Times New Roman" pitchFamily="18" charset="0"/>
                <a:cs typeface="Times New Roman" pitchFamily="18" charset="0"/>
              </a:rPr>
              <a:t>the machines </a:t>
            </a:r>
            <a:r>
              <a:rPr lang="en-US" baseline="0" dirty="0" smtClean="0">
                <a:latin typeface="Times New Roman" pitchFamily="18" charset="0"/>
                <a:cs typeface="Times New Roman" pitchFamily="18" charset="0"/>
              </a:rPr>
              <a:t>used</a:t>
            </a:r>
            <a:r>
              <a:rPr lang="en-US" dirty="0" smtClean="0">
                <a:latin typeface="Times New Roman" pitchFamily="18" charset="0"/>
                <a:cs typeface="Times New Roman" pitchFamily="18" charset="0"/>
              </a:rPr>
              <a:t>.</a:t>
            </a:r>
            <a:r>
              <a:rPr lang="en-US" baseline="0" dirty="0" smtClean="0">
                <a:latin typeface="Times New Roman" pitchFamily="18" charset="0"/>
                <a:cs typeface="Times New Roman" pitchFamily="18" charset="0"/>
              </a:rPr>
              <a:t> Thirdly, r</a:t>
            </a:r>
            <a:r>
              <a:rPr lang="en-US" dirty="0" smtClean="0">
                <a:latin typeface="Times New Roman" pitchFamily="18" charset="0"/>
                <a:cs typeface="Times New Roman" pitchFamily="18" charset="0"/>
              </a:rPr>
              <a:t>isk </a:t>
            </a:r>
            <a:r>
              <a:rPr lang="en-US" dirty="0" smtClean="0">
                <a:latin typeface="Times New Roman" pitchFamily="18" charset="0"/>
                <a:cs typeface="Times New Roman" pitchFamily="18" charset="0"/>
              </a:rPr>
              <a:t>of chronic diseases.</a:t>
            </a:r>
            <a:r>
              <a:rPr lang="en-US" baseline="0" dirty="0" smtClean="0">
                <a:latin typeface="Times New Roman" pitchFamily="18" charset="0"/>
                <a:cs typeface="Times New Roman" pitchFamily="18" charset="0"/>
              </a:rPr>
              <a:t> All around the world there is a high rise of infection by chronic diseases due to lifestyle and practices and in our case it is no exception.</a:t>
            </a:r>
            <a:endParaRPr lang="en-US"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F05A6A4-66E9-4650-885B-BDE1553551A8}" type="slidenum">
              <a:rPr lang="en-US" smtClean="0"/>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Individuals will often struggle</a:t>
            </a:r>
            <a:r>
              <a:rPr lang="en-US" baseline="0" dirty="0" smtClean="0"/>
              <a:t> financially when it comes to dealing and properly coping with diseases one they have been stricken. In addition once an employee is ill, he or she may need some time off .This also applies to when any other individual in the household of an employee is sick.</a:t>
            </a:r>
          </a:p>
          <a:p>
            <a:r>
              <a:rPr lang="en-US" dirty="0" smtClean="0"/>
              <a:t>This consequentially leads</a:t>
            </a:r>
            <a:r>
              <a:rPr lang="en-US" baseline="0" dirty="0" smtClean="0"/>
              <a:t> to employees providing services in a poor manner and hence the whole company will experience effects on the profit making. </a:t>
            </a:r>
            <a:endParaRPr lang="en-US" dirty="0"/>
          </a:p>
        </p:txBody>
      </p:sp>
      <p:sp>
        <p:nvSpPr>
          <p:cNvPr id="4" name="Slide Number Placeholder 3"/>
          <p:cNvSpPr>
            <a:spLocks noGrp="1"/>
          </p:cNvSpPr>
          <p:nvPr>
            <p:ph type="sldNum" sz="quarter" idx="10"/>
          </p:nvPr>
        </p:nvSpPr>
        <p:spPr/>
        <p:txBody>
          <a:bodyPr/>
          <a:lstStyle/>
          <a:p>
            <a:fld id="{9F05A6A4-66E9-4650-885B-BDE1553551A8}"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latin typeface="Times New Roman" pitchFamily="18" charset="0"/>
                <a:cs typeface="Times New Roman" pitchFamily="18" charset="0"/>
              </a:rPr>
              <a:t>Health</a:t>
            </a:r>
            <a:r>
              <a:rPr lang="en-US" baseline="0" dirty="0" smtClean="0">
                <a:latin typeface="Times New Roman" pitchFamily="18" charset="0"/>
                <a:cs typeface="Times New Roman" pitchFamily="18" charset="0"/>
              </a:rPr>
              <a:t> awareness campaign will be done through the right and accessible media such as journals, flyers and seminars. Non monetary incentives such as offering free transport are the most effective when it comes to motivating the employees. Healthy skills may include fitness coaching and exercises as well as encouraging employees to carry healthy food to work. Lastly improving culture may be done through setting up policies like healthy food only to be provided in the </a:t>
            </a:r>
            <a:r>
              <a:rPr lang="en-US" baseline="0" dirty="0" smtClean="0">
                <a:latin typeface="Times New Roman" pitchFamily="18" charset="0"/>
                <a:cs typeface="Times New Roman" pitchFamily="18" charset="0"/>
              </a:rPr>
              <a:t>cafeteria. Environmental </a:t>
            </a:r>
            <a:r>
              <a:rPr lang="en-US" baseline="0" dirty="0" smtClean="0">
                <a:latin typeface="Times New Roman" pitchFamily="18" charset="0"/>
                <a:cs typeface="Times New Roman" pitchFamily="18" charset="0"/>
              </a:rPr>
              <a:t>impact assessment and audit are also essential in implementing the plan.</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F05A6A4-66E9-4650-885B-BDE1553551A8}" type="slidenum">
              <a:rPr lang="en-US" smtClean="0"/>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0" dirty="0" smtClean="0">
                <a:solidFill>
                  <a:srgbClr val="FF0000"/>
                </a:solidFill>
              </a:rPr>
              <a:t>Creating and preserving employees awareness on matters health</a:t>
            </a:r>
            <a:r>
              <a:rPr lang="en-US" b="0" baseline="0" dirty="0" smtClean="0">
                <a:solidFill>
                  <a:srgbClr val="FF0000"/>
                </a:solidFill>
              </a:rPr>
              <a:t> will </a:t>
            </a:r>
            <a:r>
              <a:rPr lang="en-US" dirty="0" smtClean="0"/>
              <a:t>be done through media such as websites ,flyers ,magazines, seminars.</a:t>
            </a:r>
            <a:r>
              <a:rPr lang="en-US" baseline="0" dirty="0" smtClean="0"/>
              <a:t> </a:t>
            </a:r>
            <a:r>
              <a:rPr lang="en-US" dirty="0" smtClean="0"/>
              <a:t>This will play a role in improving employees health knowledge to  improve their health and consequentially enhance their service provision </a:t>
            </a:r>
            <a:r>
              <a:rPr lang="en-US" dirty="0" smtClean="0"/>
              <a:t>capacity.</a:t>
            </a:r>
            <a:r>
              <a:rPr lang="en-US" baseline="0" dirty="0" smtClean="0"/>
              <a:t> </a:t>
            </a:r>
            <a:r>
              <a:rPr lang="en-US" b="0" dirty="0" smtClean="0">
                <a:solidFill>
                  <a:srgbClr val="FF0000"/>
                </a:solidFill>
              </a:rPr>
              <a:t>Enhancing </a:t>
            </a:r>
            <a:r>
              <a:rPr lang="en-US" b="0" dirty="0" smtClean="0">
                <a:solidFill>
                  <a:srgbClr val="FF0000"/>
                </a:solidFill>
              </a:rPr>
              <a:t>the capacity of individuals to cope with health problems.</a:t>
            </a:r>
            <a:r>
              <a:rPr lang="en-US" b="0" baseline="0" dirty="0" smtClean="0">
                <a:solidFill>
                  <a:srgbClr val="FF0000"/>
                </a:solidFill>
              </a:rPr>
              <a:t> </a:t>
            </a:r>
            <a:r>
              <a:rPr lang="en-US" dirty="0" smtClean="0"/>
              <a:t>This is possible through improvement of health insurance policy.</a:t>
            </a:r>
            <a:r>
              <a:rPr lang="en-US" baseline="0" dirty="0" smtClean="0"/>
              <a:t> </a:t>
            </a:r>
            <a:r>
              <a:rPr lang="en-US" dirty="0" smtClean="0"/>
              <a:t>It is also done through promoting self responsibility on personal health through skills which impact positively towards a healthy </a:t>
            </a:r>
            <a:r>
              <a:rPr lang="en-US" dirty="0" smtClean="0"/>
              <a:t>living.</a:t>
            </a:r>
            <a:r>
              <a:rPr lang="en-US" baseline="0" dirty="0" smtClean="0"/>
              <a:t> </a:t>
            </a:r>
            <a:r>
              <a:rPr lang="en-US" dirty="0" smtClean="0">
                <a:solidFill>
                  <a:srgbClr val="FF0000"/>
                </a:solidFill>
              </a:rPr>
              <a:t>Ensuring </a:t>
            </a:r>
            <a:r>
              <a:rPr lang="en-US" dirty="0" smtClean="0">
                <a:solidFill>
                  <a:srgbClr val="FF0000"/>
                </a:solidFill>
              </a:rPr>
              <a:t>a sustainable development policy. </a:t>
            </a:r>
            <a:r>
              <a:rPr lang="en-US" dirty="0" smtClean="0"/>
              <a:t>In general this ensures a healthy environment for the current and future generations. The principle enables employees to be more responsible in conserving the immediate environment.</a:t>
            </a:r>
          </a:p>
          <a:p>
            <a:endParaRPr lang="en-US" dirty="0"/>
          </a:p>
        </p:txBody>
      </p:sp>
      <p:sp>
        <p:nvSpPr>
          <p:cNvPr id="4" name="Slide Number Placeholder 3"/>
          <p:cNvSpPr>
            <a:spLocks noGrp="1"/>
          </p:cNvSpPr>
          <p:nvPr>
            <p:ph type="sldNum" sz="quarter" idx="10"/>
          </p:nvPr>
        </p:nvSpPr>
        <p:spPr/>
        <p:txBody>
          <a:bodyPr/>
          <a:lstStyle/>
          <a:p>
            <a:fld id="{9F05A6A4-66E9-4650-885B-BDE1553551A8}" type="slidenum">
              <a:rPr lang="en-US" smtClean="0"/>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9B1869AC-B579-4A5B-A985-CB9F33FC94A0}" type="slidenum">
              <a:rPr lang="en-US" smtClean="0"/>
              <a:pPr/>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6416675"/>
            <a:ext cx="762000" cy="365125"/>
          </a:xfrm>
        </p:spPr>
        <p:txBody>
          <a:bodyPr/>
          <a:lstStyle/>
          <a:p>
            <a:fld id="{9B1869AC-B579-4A5B-A985-CB9F33FC94A0}"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82A3D9B-96AC-4875-A48F-1A1D8FA097CE}" type="datetimeFigureOut">
              <a:rPr lang="en-US" smtClean="0"/>
              <a:pPr/>
              <a:t>1/11/2019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B1869AC-B579-4A5B-A985-CB9F33FC94A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682A3D9B-96AC-4875-A48F-1A1D8FA097CE}" type="datetimeFigureOut">
              <a:rPr lang="en-US" smtClean="0"/>
              <a:pPr/>
              <a:t>1/11/2019</a:t>
            </a:fld>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B1869AC-B579-4A5B-A985-CB9F33FC94A0}"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cap="none" dirty="0" err="1" smtClean="0">
                <a:effectLst/>
                <a:latin typeface="Times New Roman" pitchFamily="18" charset="0"/>
                <a:cs typeface="Times New Roman" pitchFamily="18" charset="0"/>
              </a:rPr>
              <a:t>Nutrifruits</a:t>
            </a:r>
            <a:r>
              <a:rPr lang="en-US" cap="none" dirty="0" smtClean="0">
                <a:effectLst/>
                <a:latin typeface="Times New Roman" pitchFamily="18" charset="0"/>
                <a:cs typeface="Times New Roman" pitchFamily="18" charset="0"/>
              </a:rPr>
              <a:t> Juice Limited</a:t>
            </a:r>
            <a:br>
              <a:rPr lang="en-US" cap="none" dirty="0" smtClean="0">
                <a:effectLst/>
                <a:latin typeface="Times New Roman" pitchFamily="18" charset="0"/>
                <a:cs typeface="Times New Roman" pitchFamily="18" charset="0"/>
              </a:rPr>
            </a:br>
            <a:endParaRPr lang="en-US" cap="none"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r>
              <a:rPr lang="en-US" dirty="0" smtClean="0">
                <a:latin typeface="Times New Roman" pitchFamily="18" charset="0"/>
                <a:cs typeface="Times New Roman" pitchFamily="18" charset="0"/>
              </a:rPr>
              <a:t>Student’s Name</a:t>
            </a:r>
          </a:p>
          <a:p>
            <a:r>
              <a:rPr lang="en-US" dirty="0" smtClean="0">
                <a:latin typeface="Times New Roman" pitchFamily="18" charset="0"/>
                <a:cs typeface="Times New Roman" pitchFamily="18" charset="0"/>
              </a:rPr>
              <a:t>Institutional Affiliation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5317721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latin typeface="Times New Roman" pitchFamily="18" charset="0"/>
                <a:cs typeface="Times New Roman" pitchFamily="18" charset="0"/>
              </a:rPr>
              <a:t>Job Description</a:t>
            </a:r>
            <a:endParaRPr lang="en-US" dirty="0"/>
          </a:p>
        </p:txBody>
      </p:sp>
      <p:sp>
        <p:nvSpPr>
          <p:cNvPr id="3" name="Content Placeholder 2"/>
          <p:cNvSpPr>
            <a:spLocks noGrp="1"/>
          </p:cNvSpPr>
          <p:nvPr>
            <p:ph idx="1"/>
          </p:nvPr>
        </p:nvSpPr>
        <p:spPr/>
        <p:txBody>
          <a:bodyPr/>
          <a:lstStyle/>
          <a:p>
            <a:pPr>
              <a:buFont typeface="Wingdings" pitchFamily="2" charset="2"/>
              <a:buChar char="Ø"/>
            </a:pPr>
            <a:r>
              <a:rPr lang="en-US" dirty="0">
                <a:latin typeface="Times New Roman" pitchFamily="18" charset="0"/>
                <a:cs typeface="Times New Roman" pitchFamily="18" charset="0"/>
              </a:rPr>
              <a:t>Promoting good health in the </a:t>
            </a:r>
            <a:r>
              <a:rPr lang="en-US" dirty="0" smtClean="0">
                <a:latin typeface="Times New Roman" pitchFamily="18" charset="0"/>
                <a:cs typeface="Times New Roman" pitchFamily="18" charset="0"/>
              </a:rPr>
              <a:t>community.</a:t>
            </a:r>
            <a:endParaRPr lang="en-US" dirty="0">
              <a:latin typeface="Times New Roman" pitchFamily="18" charset="0"/>
              <a:cs typeface="Times New Roman" pitchFamily="18" charset="0"/>
            </a:endParaRPr>
          </a:p>
          <a:p>
            <a:pPr>
              <a:buFont typeface="Wingdings" pitchFamily="2" charset="2"/>
              <a:buChar char="Ø"/>
            </a:pPr>
            <a:r>
              <a:rPr lang="en-US" dirty="0">
                <a:latin typeface="Times New Roman" pitchFamily="18" charset="0"/>
                <a:cs typeface="Times New Roman" pitchFamily="18" charset="0"/>
              </a:rPr>
              <a:t>Improving on disease prevention </a:t>
            </a:r>
            <a:r>
              <a:rPr lang="en-US" dirty="0" smtClean="0">
                <a:latin typeface="Times New Roman" pitchFamily="18" charset="0"/>
                <a:cs typeface="Times New Roman" pitchFamily="18" charset="0"/>
              </a:rPr>
              <a:t>measures.</a:t>
            </a: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270864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04800"/>
            <a:ext cx="8229600" cy="1066800"/>
          </a:xfrm>
        </p:spPr>
        <p:txBody>
          <a:bodyPr>
            <a:normAutofit/>
          </a:bodyPr>
          <a:lstStyle/>
          <a:p>
            <a:r>
              <a:rPr lang="en-US" sz="3600" cap="none" dirty="0" smtClean="0">
                <a:latin typeface="Times New Roman" pitchFamily="18" charset="0"/>
                <a:cs typeface="Times New Roman" pitchFamily="18" charset="0"/>
              </a:rPr>
              <a:t>Needs Assessments</a:t>
            </a:r>
            <a:endParaRPr lang="en-US" sz="3600"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600200"/>
            <a:ext cx="8458200" cy="4876800"/>
          </a:xfrm>
        </p:spPr>
        <p:txBody>
          <a:bodyPr/>
          <a:lstStyle/>
          <a:p>
            <a:pPr marL="457200" indent="-457200" algn="l">
              <a:buFont typeface="Wingdings" pitchFamily="2" charset="2"/>
              <a:buChar char="Ø"/>
            </a:pPr>
            <a:r>
              <a:rPr lang="en-US" dirty="0" smtClean="0">
                <a:latin typeface="Times New Roman" pitchFamily="18" charset="0"/>
                <a:cs typeface="Times New Roman" pitchFamily="18" charset="0"/>
              </a:rPr>
              <a:t>Workers are affected by farm chemicals.</a:t>
            </a:r>
          </a:p>
          <a:p>
            <a:pPr marL="457200" indent="-457200" algn="l">
              <a:buFont typeface="Wingdings" pitchFamily="2" charset="2"/>
              <a:buChar char="Ø"/>
            </a:pPr>
            <a:r>
              <a:rPr lang="en-US" dirty="0" smtClean="0">
                <a:latin typeface="Times New Roman" pitchFamily="18" charset="0"/>
                <a:cs typeface="Times New Roman" pitchFamily="18" charset="0"/>
              </a:rPr>
              <a:t>Air and noise pollution.</a:t>
            </a:r>
          </a:p>
          <a:p>
            <a:pPr marL="457200" indent="-457200" algn="l">
              <a:buFont typeface="Wingdings" pitchFamily="2" charset="2"/>
              <a:buChar char="Ø"/>
            </a:pPr>
            <a:r>
              <a:rPr lang="en-US" dirty="0" smtClean="0">
                <a:latin typeface="Times New Roman" pitchFamily="18" charset="0"/>
                <a:cs typeface="Times New Roman" pitchFamily="18" charset="0"/>
              </a:rPr>
              <a:t>Risk of chronic </a:t>
            </a:r>
            <a:r>
              <a:rPr lang="en-US" dirty="0" smtClean="0">
                <a:latin typeface="Times New Roman" pitchFamily="18" charset="0"/>
                <a:cs typeface="Times New Roman" pitchFamily="18" charset="0"/>
              </a:rPr>
              <a:t>diseases.</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28600"/>
            <a:ext cx="8229600" cy="1524000"/>
          </a:xfrm>
        </p:spPr>
        <p:txBody>
          <a:bodyPr>
            <a:normAutofit/>
          </a:bodyPr>
          <a:lstStyle/>
          <a:p>
            <a:r>
              <a:rPr lang="en-US" sz="3600" cap="none" dirty="0" smtClean="0">
                <a:latin typeface="Times New Roman" pitchFamily="18" charset="0"/>
                <a:cs typeface="Times New Roman" pitchFamily="18" charset="0"/>
              </a:rPr>
              <a:t>Results From Needs Assessments</a:t>
            </a:r>
            <a:endParaRPr lang="en-US" sz="3600"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2057400"/>
            <a:ext cx="8686800" cy="4495800"/>
          </a:xfrm>
        </p:spPr>
        <p:txBody>
          <a:bodyPr/>
          <a:lstStyle/>
          <a:p>
            <a:pPr marL="457200" indent="-457200" algn="l">
              <a:buFont typeface="Wingdings" pitchFamily="2" charset="2"/>
              <a:buChar char="Ø"/>
            </a:pPr>
            <a:r>
              <a:rPr lang="en-US" dirty="0" smtClean="0">
                <a:latin typeface="Times New Roman" pitchFamily="18" charset="0"/>
                <a:cs typeface="Times New Roman" pitchFamily="18" charset="0"/>
              </a:rPr>
              <a:t>Financial problems.</a:t>
            </a:r>
          </a:p>
          <a:p>
            <a:pPr marL="457200" indent="-457200" algn="l">
              <a:buFont typeface="Wingdings" pitchFamily="2" charset="2"/>
              <a:buChar char="Ø"/>
            </a:pPr>
            <a:r>
              <a:rPr lang="en-US" dirty="0" smtClean="0">
                <a:latin typeface="Times New Roman" pitchFamily="18" charset="0"/>
                <a:cs typeface="Times New Roman" pitchFamily="18" charset="0"/>
              </a:rPr>
              <a:t>Work absenteeism.</a:t>
            </a:r>
          </a:p>
          <a:p>
            <a:pPr marL="457200" indent="-457200" algn="l">
              <a:buFont typeface="Wingdings" pitchFamily="2" charset="2"/>
              <a:buChar char="Ø"/>
            </a:pPr>
            <a:r>
              <a:rPr lang="en-US" dirty="0" smtClean="0">
                <a:latin typeface="Times New Roman" pitchFamily="18" charset="0"/>
                <a:cs typeface="Times New Roman" pitchFamily="18" charset="0"/>
              </a:rPr>
              <a:t>Poor services provision.</a:t>
            </a:r>
          </a:p>
          <a:p>
            <a:pPr marL="457200" indent="-457200" algn="l">
              <a:buFont typeface="Wingdings" pitchFamily="2" charset="2"/>
              <a:buChar char="Ø"/>
            </a:pPr>
            <a:r>
              <a:rPr lang="en-US" dirty="0" smtClean="0">
                <a:latin typeface="Times New Roman" pitchFamily="18" charset="0"/>
                <a:cs typeface="Times New Roman" pitchFamily="18" charset="0"/>
              </a:rPr>
              <a:t>Negative effect on profits</a:t>
            </a: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
            <a:ext cx="8229600" cy="1371600"/>
          </a:xfrm>
        </p:spPr>
        <p:txBody>
          <a:bodyPr>
            <a:normAutofit/>
          </a:bodyPr>
          <a:lstStyle/>
          <a:p>
            <a:r>
              <a:rPr lang="en-US" sz="3600" cap="none" dirty="0" smtClean="0">
                <a:latin typeface="Times New Roman" pitchFamily="18" charset="0"/>
                <a:cs typeface="Times New Roman" pitchFamily="18" charset="0"/>
              </a:rPr>
              <a:t>Plan</a:t>
            </a:r>
            <a:endParaRPr lang="en-US" sz="3600"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828800"/>
            <a:ext cx="8305800" cy="4800600"/>
          </a:xfrm>
        </p:spPr>
        <p:txBody>
          <a:bodyPr/>
          <a:lstStyle/>
          <a:p>
            <a:pPr marL="457200" indent="-457200" algn="l">
              <a:buFont typeface="Wingdings" pitchFamily="2" charset="2"/>
              <a:buChar char="Ø"/>
            </a:pPr>
            <a:r>
              <a:rPr lang="en-US" dirty="0" smtClean="0"/>
              <a:t>Creation of health awareness.</a:t>
            </a:r>
          </a:p>
          <a:p>
            <a:pPr marL="457200" indent="-457200" algn="l">
              <a:buFont typeface="Wingdings" pitchFamily="2" charset="2"/>
              <a:buChar char="Ø"/>
            </a:pPr>
            <a:r>
              <a:rPr lang="en-US" dirty="0" smtClean="0"/>
              <a:t>Improving employee motivation through incentives.</a:t>
            </a:r>
          </a:p>
          <a:p>
            <a:pPr marL="457200" indent="-457200" algn="l">
              <a:buFont typeface="Wingdings" pitchFamily="2" charset="2"/>
              <a:buChar char="Ø"/>
            </a:pPr>
            <a:r>
              <a:rPr lang="en-US" dirty="0" smtClean="0"/>
              <a:t>Enhancing positive health skills.</a:t>
            </a:r>
          </a:p>
          <a:p>
            <a:pPr marL="457200" indent="-457200" algn="l">
              <a:buFont typeface="Wingdings" pitchFamily="2" charset="2"/>
              <a:buChar char="Ø"/>
            </a:pPr>
            <a:r>
              <a:rPr lang="en-US" dirty="0" smtClean="0"/>
              <a:t>Improving cultural and environmental practices</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04800"/>
            <a:ext cx="8229600" cy="1143000"/>
          </a:xfrm>
        </p:spPr>
        <p:txBody>
          <a:bodyPr>
            <a:normAutofit/>
          </a:bodyPr>
          <a:lstStyle/>
          <a:p>
            <a:r>
              <a:rPr lang="en-US" sz="3600" cap="none" dirty="0" smtClean="0">
                <a:latin typeface="Times New Roman" pitchFamily="18" charset="0"/>
                <a:cs typeface="Times New Roman" pitchFamily="18" charset="0"/>
              </a:rPr>
              <a:t>Worksite Wellness Plan</a:t>
            </a:r>
            <a:endParaRPr lang="en-US" sz="3600"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524000"/>
            <a:ext cx="8305800" cy="4724400"/>
          </a:xfrm>
        </p:spPr>
        <p:txBody>
          <a:bodyPr>
            <a:normAutofit/>
          </a:bodyPr>
          <a:lstStyle/>
          <a:p>
            <a:pPr marL="514350" indent="-514350" algn="l">
              <a:buFont typeface="Wingdings" pitchFamily="2" charset="2"/>
              <a:buChar char="Ø"/>
            </a:pPr>
            <a:r>
              <a:rPr lang="en-US" dirty="0" smtClean="0">
                <a:latin typeface="Times New Roman" pitchFamily="18" charset="0"/>
                <a:cs typeface="Times New Roman" pitchFamily="18" charset="0"/>
              </a:rPr>
              <a:t>Creating and preserving employees </a:t>
            </a:r>
            <a:r>
              <a:rPr lang="en-US" dirty="0" smtClean="0">
                <a:latin typeface="Times New Roman" pitchFamily="18" charset="0"/>
                <a:cs typeface="Times New Roman" pitchFamily="18" charset="0"/>
              </a:rPr>
              <a:t>awareness on </a:t>
            </a:r>
            <a:r>
              <a:rPr lang="en-US" dirty="0" smtClean="0">
                <a:latin typeface="Times New Roman" pitchFamily="18" charset="0"/>
                <a:cs typeface="Times New Roman" pitchFamily="18" charset="0"/>
              </a:rPr>
              <a:t>matters health.</a:t>
            </a:r>
          </a:p>
          <a:p>
            <a:pPr marL="514350" indent="-514350" algn="l">
              <a:buFont typeface="Wingdings" pitchFamily="2" charset="2"/>
              <a:buChar char="Ø"/>
            </a:pPr>
            <a:r>
              <a:rPr lang="en-US" dirty="0" smtClean="0">
                <a:latin typeface="Times New Roman" pitchFamily="18" charset="0"/>
                <a:cs typeface="Times New Roman" pitchFamily="18" charset="0"/>
              </a:rPr>
              <a:t>Enhancing </a:t>
            </a:r>
            <a:r>
              <a:rPr lang="en-US" dirty="0" smtClean="0">
                <a:latin typeface="Times New Roman" pitchFamily="18" charset="0"/>
                <a:cs typeface="Times New Roman" pitchFamily="18" charset="0"/>
              </a:rPr>
              <a:t>the capacity of individuals to cope with health problems</a:t>
            </a:r>
          </a:p>
          <a:p>
            <a:pPr marL="514350" indent="-514350" algn="l">
              <a:buFont typeface="Wingdings" pitchFamily="2" charset="2"/>
              <a:buChar char="Ø"/>
            </a:pPr>
            <a:r>
              <a:rPr lang="en-US" dirty="0" smtClean="0">
                <a:latin typeface="Times New Roman" pitchFamily="18" charset="0"/>
                <a:cs typeface="Times New Roman" pitchFamily="18" charset="0"/>
              </a:rPr>
              <a:t>Ensuring a sustainable development policy</a:t>
            </a:r>
          </a:p>
          <a:p>
            <a:pPr marL="514350" indent="-514350" algn="l">
              <a:buFont typeface="Wingdings 2"/>
              <a:buAutoNum type="arabicPeriod"/>
            </a:pPr>
            <a:endParaRPr lang="en-US" b="1" dirty="0" smtClean="0">
              <a:solidFill>
                <a:srgbClr val="FF0000"/>
              </a:solidFill>
              <a:latin typeface="Times New Roman" pitchFamily="18" charset="0"/>
              <a:cs typeface="Times New Roman" pitchFamily="18" charset="0"/>
            </a:endParaRPr>
          </a:p>
          <a:p>
            <a:pPr marL="514350" indent="-514350" algn="l">
              <a:buAutoNum type="arabicPeriod"/>
            </a:pPr>
            <a:endParaRPr lang="en-US" b="1" dirty="0" smtClean="0">
              <a:solidFill>
                <a:srgbClr val="FF0000"/>
              </a:solidFill>
              <a:latin typeface="Times New Roman" pitchFamily="18" charset="0"/>
              <a:cs typeface="Times New Roman" pitchFamily="18" charset="0"/>
            </a:endParaRPr>
          </a:p>
          <a:p>
            <a:pPr algn="l"/>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0"/>
            <a:ext cx="8229600" cy="609600"/>
          </a:xfrm>
        </p:spPr>
        <p:txBody>
          <a:bodyPr>
            <a:normAutofit/>
          </a:bodyPr>
          <a:lstStyle/>
          <a:p>
            <a:r>
              <a:rPr lang="en-US" sz="3600" cap="none" dirty="0" smtClean="0">
                <a:latin typeface="Times New Roman" pitchFamily="18" charset="0"/>
                <a:cs typeface="Times New Roman" pitchFamily="18" charset="0"/>
              </a:rPr>
              <a:t>Budget</a:t>
            </a:r>
            <a:endParaRPr lang="en-US" sz="3600" cap="none" dirty="0">
              <a:latin typeface="Times New Roman" pitchFamily="18" charset="0"/>
              <a:cs typeface="Times New Roman" pitchFamily="18" charset="0"/>
            </a:endParaRPr>
          </a:p>
        </p:txBody>
      </p:sp>
      <p:sp>
        <p:nvSpPr>
          <p:cNvPr id="3" name="Subtitle 2"/>
          <p:cNvSpPr>
            <a:spLocks noGrp="1"/>
          </p:cNvSpPr>
          <p:nvPr>
            <p:ph type="subTitle" idx="1"/>
          </p:nvPr>
        </p:nvSpPr>
        <p:spPr>
          <a:xfrm>
            <a:off x="838200" y="1066800"/>
            <a:ext cx="7620000" cy="5486400"/>
          </a:xfrm>
        </p:spPr>
        <p:txBody>
          <a:bodyPr/>
          <a:lstStyle/>
          <a:p>
            <a:endParaRPr lang="en-US" dirty="0">
              <a:latin typeface="Times New Roman" pitchFamily="18" charset="0"/>
              <a:cs typeface="Times New Roman"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2434068354"/>
              </p:ext>
            </p:extLst>
          </p:nvPr>
        </p:nvGraphicFramePr>
        <p:xfrm>
          <a:off x="1524000" y="1142999"/>
          <a:ext cx="6096000" cy="5181603"/>
        </p:xfrm>
        <a:graphic>
          <a:graphicData uri="http://schemas.openxmlformats.org/drawingml/2006/table">
            <a:tbl>
              <a:tblPr firstRow="1" bandRow="1">
                <a:tableStyleId>{5C22544A-7EE6-4342-B048-85BDC9FD1C3A}</a:tableStyleId>
              </a:tblPr>
              <a:tblGrid>
                <a:gridCol w="3048000"/>
                <a:gridCol w="3048000"/>
              </a:tblGrid>
              <a:tr h="451920">
                <a:tc>
                  <a:txBody>
                    <a:bodyPr/>
                    <a:lstStyle/>
                    <a:p>
                      <a:r>
                        <a:rPr kumimoji="0" lang="en-US" sz="1800" b="1" kern="1200" dirty="0" smtClean="0">
                          <a:solidFill>
                            <a:schemeClr val="lt1"/>
                          </a:solidFill>
                          <a:latin typeface="+mn-lt"/>
                          <a:ea typeface="+mn-ea"/>
                          <a:cs typeface="+mn-cs"/>
                        </a:rPr>
                        <a:t>Activity</a:t>
                      </a:r>
                      <a:endParaRPr lang="en-US" dirty="0"/>
                    </a:p>
                  </a:txBody>
                  <a:tcPr/>
                </a:tc>
                <a:tc>
                  <a:txBody>
                    <a:bodyPr/>
                    <a:lstStyle/>
                    <a:p>
                      <a:r>
                        <a:rPr kumimoji="0" lang="en-US" sz="1800" b="1" kern="1200" dirty="0" smtClean="0">
                          <a:solidFill>
                            <a:schemeClr val="lt1"/>
                          </a:solidFill>
                          <a:latin typeface="+mn-lt"/>
                          <a:ea typeface="+mn-ea"/>
                          <a:cs typeface="+mn-cs"/>
                        </a:rPr>
                        <a:t>Amount</a:t>
                      </a:r>
                      <a:endParaRPr lang="en-US" dirty="0"/>
                    </a:p>
                  </a:txBody>
                  <a:tcPr/>
                </a:tc>
              </a:tr>
              <a:tr h="451920">
                <a:tc>
                  <a:txBody>
                    <a:bodyPr/>
                    <a:lstStyle/>
                    <a:p>
                      <a:r>
                        <a:rPr kumimoji="0" lang="en-US" sz="1800" b="0" kern="1200" dirty="0" smtClean="0">
                          <a:solidFill>
                            <a:schemeClr val="dk1"/>
                          </a:solidFill>
                          <a:latin typeface="+mn-lt"/>
                          <a:ea typeface="+mn-ea"/>
                          <a:cs typeface="+mn-cs"/>
                        </a:rPr>
                        <a:t>Employee awareness </a:t>
                      </a:r>
                      <a:endParaRPr lang="en-US" b="0" dirty="0"/>
                    </a:p>
                  </a:txBody>
                  <a:tcPr/>
                </a:tc>
                <a:tc>
                  <a:txBody>
                    <a:bodyPr/>
                    <a:lstStyle/>
                    <a:p>
                      <a:r>
                        <a:rPr kumimoji="0" lang="en-US" sz="1800" b="0" kern="1200" dirty="0" smtClean="0">
                          <a:solidFill>
                            <a:schemeClr val="dk1"/>
                          </a:solidFill>
                          <a:latin typeface="+mn-lt"/>
                          <a:ea typeface="+mn-ea"/>
                          <a:cs typeface="+mn-cs"/>
                        </a:rPr>
                        <a:t>$10,000</a:t>
                      </a:r>
                      <a:endParaRPr lang="en-US" b="0" dirty="0"/>
                    </a:p>
                  </a:txBody>
                  <a:tcPr/>
                </a:tc>
              </a:tr>
              <a:tr h="451920">
                <a:tc>
                  <a:txBody>
                    <a:bodyPr/>
                    <a:lstStyle/>
                    <a:p>
                      <a:r>
                        <a:rPr kumimoji="0" lang="en-US" sz="1800" b="0" kern="1200" dirty="0" smtClean="0">
                          <a:solidFill>
                            <a:schemeClr val="dk1"/>
                          </a:solidFill>
                          <a:latin typeface="+mn-lt"/>
                          <a:ea typeface="+mn-ea"/>
                          <a:cs typeface="+mn-cs"/>
                        </a:rPr>
                        <a:t>Employees transport</a:t>
                      </a:r>
                      <a:endParaRPr lang="en-US" b="0" dirty="0"/>
                    </a:p>
                  </a:txBody>
                  <a:tcPr/>
                </a:tc>
                <a:tc>
                  <a:txBody>
                    <a:bodyPr/>
                    <a:lstStyle/>
                    <a:p>
                      <a:r>
                        <a:rPr kumimoji="0" lang="en-US" sz="1800" b="0" kern="1200" dirty="0" smtClean="0">
                          <a:solidFill>
                            <a:schemeClr val="dk1"/>
                          </a:solidFill>
                          <a:latin typeface="+mn-lt"/>
                          <a:ea typeface="+mn-ea"/>
                          <a:cs typeface="+mn-cs"/>
                        </a:rPr>
                        <a:t>$2,500</a:t>
                      </a:r>
                      <a:endParaRPr lang="en-US" b="0" dirty="0"/>
                    </a:p>
                  </a:txBody>
                  <a:tcPr/>
                </a:tc>
              </a:tr>
              <a:tr h="451920">
                <a:tc>
                  <a:txBody>
                    <a:bodyPr/>
                    <a:lstStyle/>
                    <a:p>
                      <a:r>
                        <a:rPr kumimoji="0" lang="en-US" sz="1800" b="0" kern="1200" dirty="0" smtClean="0">
                          <a:solidFill>
                            <a:schemeClr val="dk1"/>
                          </a:solidFill>
                          <a:latin typeface="+mn-lt"/>
                          <a:ea typeface="+mn-ea"/>
                          <a:cs typeface="+mn-cs"/>
                        </a:rPr>
                        <a:t>Fitness </a:t>
                      </a:r>
                      <a:r>
                        <a:rPr kumimoji="0" lang="en-US" sz="1800" b="0" kern="1200" dirty="0" smtClean="0">
                          <a:solidFill>
                            <a:schemeClr val="dk1"/>
                          </a:solidFill>
                          <a:latin typeface="+mn-lt"/>
                          <a:ea typeface="+mn-ea"/>
                          <a:cs typeface="+mn-cs"/>
                        </a:rPr>
                        <a:t>coach</a:t>
                      </a:r>
                      <a:endParaRPr lang="en-US" b="0" dirty="0"/>
                    </a:p>
                  </a:txBody>
                  <a:tcPr/>
                </a:tc>
                <a:tc>
                  <a:txBody>
                    <a:bodyPr/>
                    <a:lstStyle/>
                    <a:p>
                      <a:r>
                        <a:rPr kumimoji="0" lang="en-US" sz="1800" b="0" kern="1200" dirty="0" smtClean="0">
                          <a:solidFill>
                            <a:schemeClr val="dk1"/>
                          </a:solidFill>
                          <a:latin typeface="+mn-lt"/>
                          <a:ea typeface="+mn-ea"/>
                          <a:cs typeface="+mn-cs"/>
                        </a:rPr>
                        <a:t>$3,500</a:t>
                      </a:r>
                      <a:endParaRPr lang="en-US" b="0" dirty="0"/>
                    </a:p>
                  </a:txBody>
                  <a:tcPr/>
                </a:tc>
              </a:tr>
              <a:tr h="451920">
                <a:tc>
                  <a:txBody>
                    <a:bodyPr/>
                    <a:lstStyle/>
                    <a:p>
                      <a:r>
                        <a:rPr kumimoji="0" lang="en-US" sz="1800" b="0" kern="1200" dirty="0" smtClean="0">
                          <a:solidFill>
                            <a:schemeClr val="dk1"/>
                          </a:solidFill>
                          <a:latin typeface="+mn-lt"/>
                          <a:ea typeface="+mn-ea"/>
                          <a:cs typeface="+mn-cs"/>
                        </a:rPr>
                        <a:t>Fitness equipment</a:t>
                      </a:r>
                      <a:endParaRPr lang="en-US" b="0" dirty="0"/>
                    </a:p>
                  </a:txBody>
                  <a:tcPr/>
                </a:tc>
                <a:tc>
                  <a:txBody>
                    <a:bodyPr/>
                    <a:lstStyle/>
                    <a:p>
                      <a:r>
                        <a:rPr kumimoji="0" lang="en-US" sz="1800" b="0" kern="1200" dirty="0" smtClean="0">
                          <a:solidFill>
                            <a:schemeClr val="dk1"/>
                          </a:solidFill>
                          <a:latin typeface="+mn-lt"/>
                          <a:ea typeface="+mn-ea"/>
                          <a:cs typeface="+mn-cs"/>
                        </a:rPr>
                        <a:t>$10,000</a:t>
                      </a:r>
                      <a:endParaRPr lang="en-US" b="0" dirty="0"/>
                    </a:p>
                  </a:txBody>
                  <a:tcPr/>
                </a:tc>
              </a:tr>
              <a:tr h="451920">
                <a:tc>
                  <a:txBody>
                    <a:bodyPr/>
                    <a:lstStyle/>
                    <a:p>
                      <a:r>
                        <a:rPr kumimoji="0" lang="en-US" sz="1800" b="0" kern="1200" dirty="0" smtClean="0">
                          <a:solidFill>
                            <a:schemeClr val="dk1"/>
                          </a:solidFill>
                          <a:latin typeface="+mn-lt"/>
                          <a:ea typeface="+mn-ea"/>
                          <a:cs typeface="+mn-cs"/>
                        </a:rPr>
                        <a:t>Insurance policy </a:t>
                      </a:r>
                      <a:endParaRPr lang="en-US" b="0" dirty="0"/>
                    </a:p>
                  </a:txBody>
                  <a:tcPr/>
                </a:tc>
                <a:tc>
                  <a:txBody>
                    <a:bodyPr/>
                    <a:lstStyle/>
                    <a:p>
                      <a:r>
                        <a:rPr kumimoji="0" lang="en-US" sz="1800" b="0" kern="1200" dirty="0" smtClean="0">
                          <a:solidFill>
                            <a:schemeClr val="dk1"/>
                          </a:solidFill>
                          <a:latin typeface="+mn-lt"/>
                          <a:ea typeface="+mn-ea"/>
                          <a:cs typeface="+mn-cs"/>
                        </a:rPr>
                        <a:t>$5,000</a:t>
                      </a:r>
                      <a:endParaRPr lang="en-US" b="0" dirty="0"/>
                    </a:p>
                  </a:txBody>
                  <a:tcPr/>
                </a:tc>
              </a:tr>
              <a:tr h="1114323">
                <a:tc>
                  <a:txBody>
                    <a:bodyPr/>
                    <a:lstStyle/>
                    <a:p>
                      <a:r>
                        <a:rPr kumimoji="0" lang="en-US" sz="1800" b="0" kern="1200" dirty="0" smtClean="0">
                          <a:solidFill>
                            <a:schemeClr val="dk1"/>
                          </a:solidFill>
                          <a:latin typeface="+mn-lt"/>
                          <a:ea typeface="+mn-ea"/>
                          <a:cs typeface="+mn-cs"/>
                        </a:rPr>
                        <a:t>Environmental </a:t>
                      </a:r>
                      <a:r>
                        <a:rPr kumimoji="0" lang="en-US" sz="1800" b="0" kern="1200" dirty="0" smtClean="0">
                          <a:solidFill>
                            <a:schemeClr val="dk1"/>
                          </a:solidFill>
                          <a:latin typeface="+mn-lt"/>
                          <a:ea typeface="+mn-ea"/>
                          <a:cs typeface="+mn-cs"/>
                        </a:rPr>
                        <a:t>impact assessment</a:t>
                      </a:r>
                      <a:r>
                        <a:rPr kumimoji="0" lang="en-US" sz="1800" b="0" kern="1200" dirty="0" smtClean="0">
                          <a:solidFill>
                            <a:schemeClr val="dk1"/>
                          </a:solidFill>
                          <a:latin typeface="+mn-lt"/>
                          <a:ea typeface="+mn-ea"/>
                          <a:cs typeface="+mn-cs"/>
                        </a:rPr>
                        <a:t>/ </a:t>
                      </a:r>
                      <a:r>
                        <a:rPr kumimoji="0" lang="en-US" sz="1800" b="0" kern="1200" dirty="0" smtClean="0">
                          <a:solidFill>
                            <a:schemeClr val="dk1"/>
                          </a:solidFill>
                          <a:latin typeface="+mn-lt"/>
                          <a:ea typeface="+mn-ea"/>
                          <a:cs typeface="+mn-cs"/>
                        </a:rPr>
                        <a:t>environmental audit</a:t>
                      </a:r>
                      <a:endParaRPr lang="en-US" b="0" dirty="0"/>
                    </a:p>
                  </a:txBody>
                  <a:tcPr/>
                </a:tc>
                <a:tc>
                  <a:txBody>
                    <a:bodyPr/>
                    <a:lstStyle/>
                    <a:p>
                      <a:r>
                        <a:rPr kumimoji="0" lang="en-US" sz="1800" b="0" kern="1200" dirty="0" smtClean="0">
                          <a:solidFill>
                            <a:schemeClr val="dk1"/>
                          </a:solidFill>
                          <a:latin typeface="+mn-lt"/>
                          <a:ea typeface="+mn-ea"/>
                          <a:cs typeface="+mn-cs"/>
                        </a:rPr>
                        <a:t>$15,000</a:t>
                      </a:r>
                      <a:endParaRPr lang="en-US" b="0" dirty="0"/>
                    </a:p>
                  </a:txBody>
                  <a:tcPr/>
                </a:tc>
              </a:tr>
              <a:tr h="451920">
                <a:tc>
                  <a:txBody>
                    <a:bodyPr/>
                    <a:lstStyle/>
                    <a:p>
                      <a:r>
                        <a:rPr kumimoji="0" lang="en-US" sz="1800" b="0" kern="1200" dirty="0" smtClean="0">
                          <a:solidFill>
                            <a:schemeClr val="dk1"/>
                          </a:solidFill>
                          <a:latin typeface="+mn-lt"/>
                          <a:ea typeface="+mn-ea"/>
                          <a:cs typeface="+mn-cs"/>
                        </a:rPr>
                        <a:t>Operation </a:t>
                      </a:r>
                      <a:r>
                        <a:rPr kumimoji="0" lang="en-US" sz="1800" b="0" kern="1200" dirty="0" smtClean="0">
                          <a:solidFill>
                            <a:schemeClr val="dk1"/>
                          </a:solidFill>
                          <a:latin typeface="+mn-lt"/>
                          <a:ea typeface="+mn-ea"/>
                          <a:cs typeface="+mn-cs"/>
                        </a:rPr>
                        <a:t>gears </a:t>
                      </a:r>
                      <a:r>
                        <a:rPr kumimoji="0" lang="en-US" sz="1800" b="0" kern="1200" dirty="0" smtClean="0">
                          <a:solidFill>
                            <a:schemeClr val="dk1"/>
                          </a:solidFill>
                          <a:latin typeface="+mn-lt"/>
                          <a:ea typeface="+mn-ea"/>
                          <a:cs typeface="+mn-cs"/>
                        </a:rPr>
                        <a:t>&amp; </a:t>
                      </a:r>
                      <a:r>
                        <a:rPr kumimoji="0" lang="en-US" sz="1800" b="0" kern="1200" dirty="0" smtClean="0">
                          <a:solidFill>
                            <a:schemeClr val="dk1"/>
                          </a:solidFill>
                          <a:latin typeface="+mn-lt"/>
                          <a:ea typeface="+mn-ea"/>
                          <a:cs typeface="+mn-cs"/>
                        </a:rPr>
                        <a:t>clothes</a:t>
                      </a:r>
                      <a:endParaRPr lang="en-US" b="0" dirty="0"/>
                    </a:p>
                  </a:txBody>
                  <a:tcPr/>
                </a:tc>
                <a:tc>
                  <a:txBody>
                    <a:bodyPr/>
                    <a:lstStyle/>
                    <a:p>
                      <a:r>
                        <a:rPr kumimoji="0" lang="en-US" sz="1800" b="0" kern="1200" dirty="0" smtClean="0">
                          <a:solidFill>
                            <a:schemeClr val="dk1"/>
                          </a:solidFill>
                          <a:latin typeface="+mn-lt"/>
                          <a:ea typeface="+mn-ea"/>
                          <a:cs typeface="+mn-cs"/>
                        </a:rPr>
                        <a:t>$3,000</a:t>
                      </a:r>
                      <a:endParaRPr lang="en-US" b="0" dirty="0"/>
                    </a:p>
                  </a:txBody>
                  <a:tcPr/>
                </a:tc>
              </a:tr>
              <a:tr h="451920">
                <a:tc>
                  <a:txBody>
                    <a:bodyPr/>
                    <a:lstStyle/>
                    <a:p>
                      <a:r>
                        <a:rPr kumimoji="0" lang="en-US" sz="1800" b="0" kern="1200" dirty="0" smtClean="0">
                          <a:solidFill>
                            <a:schemeClr val="dk1"/>
                          </a:solidFill>
                          <a:latin typeface="+mn-lt"/>
                          <a:ea typeface="+mn-ea"/>
                          <a:cs typeface="+mn-cs"/>
                        </a:rPr>
                        <a:t>Operations</a:t>
                      </a:r>
                      <a:endParaRPr lang="en-US" b="0" dirty="0"/>
                    </a:p>
                  </a:txBody>
                  <a:tcPr/>
                </a:tc>
                <a:tc>
                  <a:txBody>
                    <a:bodyPr/>
                    <a:lstStyle/>
                    <a:p>
                      <a:r>
                        <a:rPr kumimoji="0" lang="en-US" sz="1800" b="0" kern="1200" dirty="0" smtClean="0">
                          <a:solidFill>
                            <a:schemeClr val="dk1"/>
                          </a:solidFill>
                          <a:latin typeface="+mn-lt"/>
                          <a:ea typeface="+mn-ea"/>
                          <a:cs typeface="+mn-cs"/>
                        </a:rPr>
                        <a:t>$1,000</a:t>
                      </a:r>
                      <a:endParaRPr lang="en-US" b="0" dirty="0"/>
                    </a:p>
                  </a:txBody>
                  <a:tcPr/>
                </a:tc>
              </a:tr>
              <a:tr h="451920">
                <a:tc>
                  <a:txBody>
                    <a:bodyPr/>
                    <a:lstStyle/>
                    <a:p>
                      <a:r>
                        <a:rPr kumimoji="0" lang="en-US" sz="1800" b="1" kern="1200" dirty="0" smtClean="0">
                          <a:solidFill>
                            <a:schemeClr val="dk1"/>
                          </a:solidFill>
                          <a:latin typeface="+mn-lt"/>
                          <a:ea typeface="+mn-ea"/>
                          <a:cs typeface="+mn-cs"/>
                        </a:rPr>
                        <a:t>Total</a:t>
                      </a:r>
                      <a:endParaRPr lang="en-US" dirty="0"/>
                    </a:p>
                  </a:txBody>
                  <a:tcPr/>
                </a:tc>
                <a:tc>
                  <a:txBody>
                    <a:bodyPr/>
                    <a:lstStyle/>
                    <a:p>
                      <a:r>
                        <a:rPr kumimoji="0" lang="en-US" sz="1800" b="1" kern="1200" dirty="0" smtClean="0">
                          <a:solidFill>
                            <a:schemeClr val="dk1"/>
                          </a:solidFill>
                          <a:latin typeface="+mn-lt"/>
                          <a:ea typeface="+mn-ea"/>
                          <a:cs typeface="+mn-cs"/>
                        </a:rPr>
                        <a:t>$50,000</a:t>
                      </a:r>
                      <a:endParaRPr lang="en-US" dirty="0"/>
                    </a:p>
                  </a:txBody>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marL="137160" indent="-457200">
              <a:buNone/>
            </a:pPr>
            <a:r>
              <a:rPr lang="en-US" dirty="0">
                <a:latin typeface="Times New Roman" pitchFamily="18" charset="0"/>
                <a:cs typeface="Times New Roman" pitchFamily="18" charset="0"/>
              </a:rPr>
              <a:t>Burke, R. &amp; </a:t>
            </a:r>
            <a:r>
              <a:rPr lang="en-US" dirty="0" err="1">
                <a:latin typeface="Times New Roman" pitchFamily="18" charset="0"/>
                <a:cs typeface="Times New Roman" pitchFamily="18" charset="0"/>
              </a:rPr>
              <a:t>Richardsen</a:t>
            </a:r>
            <a:r>
              <a:rPr lang="en-US" dirty="0">
                <a:latin typeface="Times New Roman" pitchFamily="18" charset="0"/>
                <a:cs typeface="Times New Roman" pitchFamily="18" charset="0"/>
              </a:rPr>
              <a:t>, A. (2014). </a:t>
            </a:r>
            <a:r>
              <a:rPr lang="en-US" i="1" dirty="0">
                <a:latin typeface="Times New Roman" pitchFamily="18" charset="0"/>
                <a:cs typeface="Times New Roman" pitchFamily="18" charset="0"/>
              </a:rPr>
              <a:t>Corporate wellness programs : linking employee and organizational health</a:t>
            </a:r>
            <a:r>
              <a:rPr lang="en-US" dirty="0">
                <a:latin typeface="Times New Roman" pitchFamily="18" charset="0"/>
                <a:cs typeface="Times New Roman" pitchFamily="18" charset="0"/>
              </a:rPr>
              <a:t>. Cheltenham, UK: Edward Elgar.</a:t>
            </a:r>
          </a:p>
          <a:p>
            <a:pPr marL="137160" indent="-457200">
              <a:buNone/>
            </a:pPr>
            <a:r>
              <a:rPr lang="en-US" dirty="0">
                <a:latin typeface="Times New Roman" pitchFamily="18" charset="0"/>
                <a:cs typeface="Times New Roman" pitchFamily="18" charset="0"/>
              </a:rPr>
              <a:t>Cheney, G., Santa Cruz, I., </a:t>
            </a:r>
            <a:r>
              <a:rPr lang="en-US" dirty="0" err="1">
                <a:latin typeface="Times New Roman" pitchFamily="18" charset="0"/>
                <a:cs typeface="Times New Roman" pitchFamily="18" charset="0"/>
              </a:rPr>
              <a:t>Peredo</a:t>
            </a:r>
            <a:r>
              <a:rPr lang="en-US" dirty="0">
                <a:latin typeface="Times New Roman" pitchFamily="18" charset="0"/>
                <a:cs typeface="Times New Roman" pitchFamily="18" charset="0"/>
              </a:rPr>
              <a:t>, A. M., &amp; </a:t>
            </a:r>
            <a:r>
              <a:rPr lang="en-US" dirty="0" err="1">
                <a:latin typeface="Times New Roman" pitchFamily="18" charset="0"/>
                <a:cs typeface="Times New Roman" pitchFamily="18" charset="0"/>
              </a:rPr>
              <a:t>Nazareno</a:t>
            </a:r>
            <a:r>
              <a:rPr lang="en-US" dirty="0">
                <a:latin typeface="Times New Roman" pitchFamily="18" charset="0"/>
                <a:cs typeface="Times New Roman" pitchFamily="18" charset="0"/>
              </a:rPr>
              <a:t>, E. (2014). Worker cooperatives as an organizational alternative: Challenges, achievements and promise in business governance and ownership. </a:t>
            </a:r>
            <a:r>
              <a:rPr lang="en-US" i="1" dirty="0">
                <a:latin typeface="Times New Roman" pitchFamily="18" charset="0"/>
                <a:cs typeface="Times New Roman" pitchFamily="18" charset="0"/>
              </a:rPr>
              <a:t>Organization</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21</a:t>
            </a:r>
            <a:r>
              <a:rPr lang="en-US" dirty="0">
                <a:latin typeface="Times New Roman" pitchFamily="18" charset="0"/>
                <a:cs typeface="Times New Roman" pitchFamily="18" charset="0"/>
              </a:rPr>
              <a:t>(5), 591-603.</a:t>
            </a:r>
          </a:p>
          <a:p>
            <a:pPr marL="137160" indent="-457200">
              <a:buNone/>
            </a:pPr>
            <a:r>
              <a:rPr lang="en-US" dirty="0" err="1">
                <a:latin typeface="Times New Roman" pitchFamily="18" charset="0"/>
                <a:cs typeface="Times New Roman" pitchFamily="18" charset="0"/>
              </a:rPr>
              <a:t>Goetzel</a:t>
            </a:r>
            <a:r>
              <a:rPr lang="en-US" dirty="0">
                <a:latin typeface="Times New Roman" pitchFamily="18" charset="0"/>
                <a:cs typeface="Times New Roman" pitchFamily="18" charset="0"/>
              </a:rPr>
              <a:t>, R. Z., Pei, X., </a:t>
            </a:r>
            <a:r>
              <a:rPr lang="en-US" dirty="0" err="1">
                <a:latin typeface="Times New Roman" pitchFamily="18" charset="0"/>
                <a:cs typeface="Times New Roman" pitchFamily="18" charset="0"/>
              </a:rPr>
              <a:t>Tabrizi</a:t>
            </a:r>
            <a:r>
              <a:rPr lang="en-US" dirty="0">
                <a:latin typeface="Times New Roman" pitchFamily="18" charset="0"/>
                <a:cs typeface="Times New Roman" pitchFamily="18" charset="0"/>
              </a:rPr>
              <a:t>, M. J., Henke, R. M., </a:t>
            </a:r>
            <a:r>
              <a:rPr lang="en-US" dirty="0" err="1">
                <a:latin typeface="Times New Roman" pitchFamily="18" charset="0"/>
                <a:cs typeface="Times New Roman" pitchFamily="18" charset="0"/>
              </a:rPr>
              <a:t>Kowlessar</a:t>
            </a:r>
            <a:r>
              <a:rPr lang="en-US" dirty="0">
                <a:latin typeface="Times New Roman" pitchFamily="18" charset="0"/>
                <a:cs typeface="Times New Roman" pitchFamily="18" charset="0"/>
              </a:rPr>
              <a:t>, N., Nelson, C. F., &amp; Metz, R. D. (2012). Ten modifiable health risk factors are linked to more than one-fifth of employer-employee health care spending. </a:t>
            </a:r>
            <a:r>
              <a:rPr lang="en-US" i="1" dirty="0">
                <a:latin typeface="Times New Roman" pitchFamily="18" charset="0"/>
                <a:cs typeface="Times New Roman" pitchFamily="18" charset="0"/>
              </a:rPr>
              <a:t>Health Affairs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31</a:t>
            </a:r>
            <a:r>
              <a:rPr lang="en-US" dirty="0">
                <a:latin typeface="Times New Roman" pitchFamily="18" charset="0"/>
                <a:cs typeface="Times New Roman" pitchFamily="18" charset="0"/>
              </a:rPr>
              <a:t>(11), 2474-2484.</a:t>
            </a:r>
          </a:p>
          <a:p>
            <a:pPr marL="137160" indent="-457200">
              <a:buNone/>
            </a:pPr>
            <a:r>
              <a:rPr lang="en-US" dirty="0">
                <a:latin typeface="Times New Roman" pitchFamily="18" charset="0"/>
                <a:cs typeface="Times New Roman" pitchFamily="18" charset="0"/>
              </a:rPr>
              <a:t>Putnam, L. (2015). </a:t>
            </a:r>
            <a:r>
              <a:rPr lang="en-US" i="1" dirty="0">
                <a:latin typeface="Times New Roman" pitchFamily="18" charset="0"/>
                <a:cs typeface="Times New Roman" pitchFamily="18" charset="0"/>
              </a:rPr>
              <a:t>Workplace wellness that works : 10 steps to infuse well-being and vitality into any organization</a:t>
            </a:r>
            <a:r>
              <a:rPr lang="en-US" dirty="0">
                <a:latin typeface="Times New Roman" pitchFamily="18" charset="0"/>
                <a:cs typeface="Times New Roman" pitchFamily="18" charset="0"/>
              </a:rPr>
              <a:t>. Hoboken, New Jersey: John Wiley &amp; Sons, Inc.</a:t>
            </a:r>
          </a:p>
          <a:p>
            <a:pPr marL="137160" indent="-457200">
              <a:buNone/>
            </a:pPr>
            <a:r>
              <a:rPr lang="en-US" dirty="0">
                <a:latin typeface="Times New Roman" pitchFamily="18" charset="0"/>
                <a:cs typeface="Times New Roman" pitchFamily="18" charset="0"/>
              </a:rPr>
              <a:t>Van De </a:t>
            </a:r>
            <a:r>
              <a:rPr lang="en-US" dirty="0" err="1">
                <a:latin typeface="Times New Roman" pitchFamily="18" charset="0"/>
                <a:cs typeface="Times New Roman" pitchFamily="18" charset="0"/>
              </a:rPr>
              <a:t>Voorde</a:t>
            </a:r>
            <a:r>
              <a:rPr lang="en-US" dirty="0">
                <a:latin typeface="Times New Roman" pitchFamily="18" charset="0"/>
                <a:cs typeface="Times New Roman" pitchFamily="18" charset="0"/>
              </a:rPr>
              <a:t>, K., </a:t>
            </a:r>
            <a:r>
              <a:rPr lang="en-US" dirty="0" err="1">
                <a:latin typeface="Times New Roman" pitchFamily="18" charset="0"/>
                <a:cs typeface="Times New Roman" pitchFamily="18" charset="0"/>
              </a:rPr>
              <a:t>Paauwe</a:t>
            </a:r>
            <a:r>
              <a:rPr lang="en-US" dirty="0">
                <a:latin typeface="Times New Roman" pitchFamily="18" charset="0"/>
                <a:cs typeface="Times New Roman" pitchFamily="18" charset="0"/>
              </a:rPr>
              <a:t>, J., &amp; Van </a:t>
            </a:r>
            <a:r>
              <a:rPr lang="en-US" dirty="0" err="1">
                <a:latin typeface="Times New Roman" pitchFamily="18" charset="0"/>
                <a:cs typeface="Times New Roman" pitchFamily="18" charset="0"/>
              </a:rPr>
              <a:t>Veldhoven</a:t>
            </a:r>
            <a:r>
              <a:rPr lang="en-US" dirty="0">
                <a:latin typeface="Times New Roman" pitchFamily="18" charset="0"/>
                <a:cs typeface="Times New Roman" pitchFamily="18" charset="0"/>
              </a:rPr>
              <a:t>, M. (2012). Employee well‐being and the HRM–organizational performance relationship: a review of quantitative studies. </a:t>
            </a:r>
            <a:r>
              <a:rPr lang="en-US" i="1" dirty="0">
                <a:latin typeface="Times New Roman" pitchFamily="18" charset="0"/>
                <a:cs typeface="Times New Roman" pitchFamily="18" charset="0"/>
              </a:rPr>
              <a:t>International Journal of Management Reviews</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14</a:t>
            </a:r>
            <a:r>
              <a:rPr lang="en-US" dirty="0">
                <a:latin typeface="Times New Roman" pitchFamily="18" charset="0"/>
                <a:cs typeface="Times New Roman" pitchFamily="18" charset="0"/>
              </a:rPr>
              <a:t>(4), 391-407.</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4035142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162</TotalTime>
  <Words>581</Words>
  <Application>Microsoft Office PowerPoint</Application>
  <PresentationFormat>On-screen Show (4:3)</PresentationFormat>
  <Paragraphs>65</Paragraphs>
  <Slides>8</Slides>
  <Notes>5</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Apex</vt:lpstr>
      <vt:lpstr>Nutrifruits Juice Limited </vt:lpstr>
      <vt:lpstr>Job Description</vt:lpstr>
      <vt:lpstr>Needs Assessments</vt:lpstr>
      <vt:lpstr>Results From Needs Assessments</vt:lpstr>
      <vt:lpstr>Plan</vt:lpstr>
      <vt:lpstr>Worksite Wellness Plan</vt:lpstr>
      <vt:lpstr>Budget</vt:lpstr>
      <vt:lpstr>References</vt:lpstr>
    </vt:vector>
  </TitlesOfParts>
  <Company>User LTD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Job Description</dc:title>
  <dc:creator>User</dc:creator>
  <cp:lastModifiedBy>User</cp:lastModifiedBy>
  <cp:revision>42</cp:revision>
  <dcterms:created xsi:type="dcterms:W3CDTF">2019-01-10T22:03:43Z</dcterms:created>
  <dcterms:modified xsi:type="dcterms:W3CDTF">2019-01-11T14:25:31Z</dcterms:modified>
</cp:coreProperties>
</file>